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8" r:id="rId6"/>
    <p:sldId id="279" r:id="rId7"/>
    <p:sldId id="258" r:id="rId8"/>
    <p:sldId id="294" r:id="rId9"/>
    <p:sldId id="296" r:id="rId10"/>
    <p:sldId id="295" r:id="rId11"/>
    <p:sldId id="277" r:id="rId12"/>
    <p:sldId id="286" r:id="rId13"/>
    <p:sldId id="260" r:id="rId14"/>
    <p:sldId id="297" r:id="rId15"/>
    <p:sldId id="299" r:id="rId16"/>
    <p:sldId id="29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 horzBarState="maximized">
    <p:restoredLeft sz="24265" autoAdjust="0"/>
    <p:restoredTop sz="93204" autoAdjust="0"/>
  </p:normalViewPr>
  <p:slideViewPr>
    <p:cSldViewPr snapToGrid="0">
      <p:cViewPr>
        <p:scale>
          <a:sx n="66" d="100"/>
          <a:sy n="66" d="100"/>
        </p:scale>
        <p:origin x="-1278" y="-150"/>
      </p:cViewPr>
      <p:guideLst>
        <p:guide orient="horz" pos="792"/>
        <p:guide orient="horz" pos="960"/>
        <p:guide pos="3144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0401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022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02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829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771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829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771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6.svg"/><Relationship Id="rId5" Type="http://schemas.openxmlformats.org/officeDocument/2006/relationships/image" Target="../media/image5.png"/><Relationship Id="rId4" Type="http://schemas.openxmlformats.org/officeDocument/2006/relationships/image" Target="../media/image7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3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8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12.svg"/><Relationship Id="rId5" Type="http://schemas.openxmlformats.org/officeDocument/2006/relationships/image" Target="../media/image12.png"/><Relationship Id="rId4" Type="http://schemas.openxmlformats.org/officeDocument/2006/relationships/image" Target="../media/image20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33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9AF4D7D-42EC-4F30-296A-81B05C4E7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=""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=""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=""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=""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=""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=""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=""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=""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=""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=""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=""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=""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=""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=""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=""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=""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=""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=""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=""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=""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=""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=""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=""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=""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=""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=""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="" xmlns:a16="http://schemas.microsoft.com/office/drawing/2014/main" id="{AB92D86A-5036-415A-B056-A55CB2E0C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=""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9F1898E-3E74-4E43-A202-1A664022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=""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=""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=""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=""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=""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="" xmlns:a16="http://schemas.microsoft.com/office/drawing/2014/main" id="{AB92D86A-5036-415A-B056-A55CB2E0C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11C2927-0A13-DC57-A83B-B8DB787A4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=""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=""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=""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=""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=""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=""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=""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=""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=""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=""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=""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=""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=""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=""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=""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=""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=""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=""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=""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=""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=""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=""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=""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=""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=""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=""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64914EB-20DD-97B4-8FF9-94D739D21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=""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=""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=""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=""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=""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=""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=""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=""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=""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=""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=""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=""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=""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=""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=""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=""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=""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=""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=""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=""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1EA6F58-FA46-C921-5758-59234B148D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=""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2A24CB0-5164-75CE-ED27-EF876C19C6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=""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=""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=""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=""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=""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=""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=""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=""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=""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=""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=""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=""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=""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=""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8EF03D4-C3B7-918C-FF43-0A9C106AC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=""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=""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=""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=""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=""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=""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=""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=""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=""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=""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=""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=""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=""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=""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=""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=""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=""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=""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=""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=""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=""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=""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=""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=""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F09F422-89F7-BDA7-7801-F364BA5D95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=""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=""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=""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=""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=""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=""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=""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=""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=""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=""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=""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=""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=""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=""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=""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=""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=""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=""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=""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=""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=""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=""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=""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=""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=""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=""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=""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88DF45F-9FEA-47BE-AC15-52BE148E18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=""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=""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=""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=""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=""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E1BC9BFE-80C0-4DA9-92DB-070C41E41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="" xmlns:a16="http://schemas.microsoft.com/office/drawing/2014/main" id="{F5ED01E4-35BF-4165-86B2-E3BDFD91DE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7E6DD28-C71B-4484-973A-D12A277300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AB403917-256D-4254-A12F-F8BD19470C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EB06A536-5FCB-4761-9EFF-D54BE44B1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3B73C61F-3D48-4791-8280-D98D2C01E0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94213EEF-F759-4045-9F53-49C1B4ECED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="" xmlns:a16="http://schemas.microsoft.com/office/drawing/2014/main" id="{788A3CD7-1915-41CF-9FB5-E6FEDCA8F1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FEE07693-1822-40D4-88A4-0F663C787D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=""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=""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=""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CC28908-2548-441C-BE9D-8728E1FC84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731DC170-FB16-45F8-B62C-DCAB2B9AC3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=""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=""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=""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78F81CD-65D4-6CA1-E2C2-34DF58B566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419657A-6BE9-88F7-BE4C-6BF3C13F7E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BB2BB8E-26BE-8FBF-1C62-4F42858193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864BEFA-BF82-8BAF-1977-518DCAB0F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4C6E7FC-E03B-5EE2-7126-8CC1FBCB9D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659957EF-0F68-275E-1FFC-87388D7174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CECEEA3-55C1-1632-4F14-7E57A80266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="" xmlns:a16="http://schemas.microsoft.com/office/drawing/2014/main" id="{A6290E86-B21F-0C88-099F-07B046CA1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="" xmlns:a16="http://schemas.microsoft.com/office/drawing/2014/main" id="{E489F066-AA0F-D3C7-739B-15808100E7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6" y="211193"/>
            <a:ext cx="8010524" cy="3732157"/>
          </a:xfrm>
        </p:spPr>
        <p:txBody>
          <a:bodyPr>
            <a:normAutofit/>
          </a:bodyPr>
          <a:lstStyle/>
          <a:p>
            <a:pPr algn="ctr"/>
            <a:r>
              <a:rPr lang="en-US" sz="4800" b="0" dirty="0" smtClean="0">
                <a:solidFill>
                  <a:schemeClr val="bg1"/>
                </a:solidFill>
                <a:latin typeface="Algerian" pitchFamily="82" charset="0"/>
              </a:rPr>
              <a:t>New Approximation Algorithm for Graph Coloring problem</a:t>
            </a:r>
            <a:endParaRPr lang="en-US" sz="48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8845" y="3897035"/>
            <a:ext cx="5438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smtClean="0">
                <a:solidFill>
                  <a:schemeClr val="bg1"/>
                </a:solidFill>
              </a:rPr>
              <a:t>Presented By:</a:t>
            </a:r>
            <a:r>
              <a:rPr lang="en-IN" sz="2000" b="1" dirty="0" smtClean="0">
                <a:solidFill>
                  <a:schemeClr val="bg1"/>
                </a:solidFill>
              </a:rPr>
              <a:t/>
            </a:r>
            <a:br>
              <a:rPr lang="en-IN" sz="2000" b="1" dirty="0" smtClean="0">
                <a:solidFill>
                  <a:schemeClr val="bg1"/>
                </a:solidFill>
              </a:rPr>
            </a:br>
            <a:r>
              <a:rPr lang="en-IN" sz="2000" b="1" dirty="0" smtClean="0">
                <a:solidFill>
                  <a:schemeClr val="bg1"/>
                </a:solidFill>
              </a:rPr>
              <a:t>TARACHAN RANA              [21CSB0B58]</a:t>
            </a:r>
            <a:br>
              <a:rPr lang="en-IN" sz="2000" b="1" dirty="0" smtClean="0">
                <a:solidFill>
                  <a:schemeClr val="bg1"/>
                </a:solidFill>
              </a:rPr>
            </a:br>
            <a:r>
              <a:rPr lang="en-IN" sz="2000" b="1" dirty="0" smtClean="0">
                <a:solidFill>
                  <a:schemeClr val="bg1"/>
                </a:solidFill>
              </a:rPr>
              <a:t>SUNNY KUMAR                   [21CSB0B56]</a:t>
            </a:r>
            <a:br>
              <a:rPr lang="en-IN" sz="2000" b="1" dirty="0" smtClean="0">
                <a:solidFill>
                  <a:schemeClr val="bg1"/>
                </a:solidFill>
              </a:rPr>
            </a:br>
            <a:r>
              <a:rPr lang="en-IN" sz="2000" b="1" dirty="0" smtClean="0">
                <a:solidFill>
                  <a:schemeClr val="bg1"/>
                </a:solidFill>
              </a:rPr>
              <a:t>UJJWAL KUMAR SINGH    [21CSB0B61]</a:t>
            </a:r>
            <a:br>
              <a:rPr lang="en-IN" sz="2000" b="1" dirty="0" smtClean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4895" y="3089910"/>
            <a:ext cx="696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(GREEDY HEURISTICS AND DIVIDE &amp; CONQUER STRATEGY)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download (3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70" y="1074420"/>
            <a:ext cx="2076330" cy="1904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0960" y="5380672"/>
            <a:ext cx="451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  </a:t>
            </a:r>
            <a:r>
              <a:rPr lang="en-IN" b="1" u="sng" dirty="0" smtClean="0">
                <a:solidFill>
                  <a:srgbClr val="FFFF00"/>
                </a:solidFill>
              </a:rPr>
              <a:t>Under the Guidance of:</a:t>
            </a:r>
            <a:r>
              <a:rPr lang="en-IN" b="1" dirty="0" smtClean="0">
                <a:solidFill>
                  <a:srgbClr val="FFFF00"/>
                </a:solidFill>
              </a:rPr>
              <a:t/>
            </a:r>
            <a:br>
              <a:rPr lang="en-IN" b="1" dirty="0" smtClean="0">
                <a:solidFill>
                  <a:srgbClr val="FFFF00"/>
                </a:solidFill>
              </a:rPr>
            </a:br>
            <a:r>
              <a:rPr lang="en-IN" b="1" dirty="0" smtClean="0">
                <a:solidFill>
                  <a:srgbClr val="FFFF00"/>
                </a:solidFill>
              </a:rPr>
              <a:t>  Dr Manish Kumar </a:t>
            </a:r>
            <a:r>
              <a:rPr lang="en-IN" b="1" dirty="0" err="1" smtClean="0">
                <a:solidFill>
                  <a:srgbClr val="FFFF00"/>
                </a:solidFill>
              </a:rPr>
              <a:t>Bajpai</a:t>
            </a:r>
            <a:endParaRPr lang="en-IN" b="1" dirty="0" smtClean="0">
              <a:solidFill>
                <a:srgbClr val="FFFF00"/>
              </a:solidFill>
            </a:endParaRPr>
          </a:p>
          <a:p>
            <a:r>
              <a:rPr lang="en-IN" b="1" dirty="0" smtClean="0">
                <a:solidFill>
                  <a:srgbClr val="FFFF00"/>
                </a:solidFill>
              </a:rPr>
              <a:t>  Associate Professor,</a:t>
            </a:r>
            <a:br>
              <a:rPr lang="en-IN" b="1" dirty="0" smtClean="0">
                <a:solidFill>
                  <a:srgbClr val="FFFF00"/>
                </a:solidFill>
              </a:rPr>
            </a:br>
            <a:r>
              <a:rPr lang="en-IN" b="1" dirty="0" smtClean="0">
                <a:solidFill>
                  <a:srgbClr val="FFFF00"/>
                </a:solidFill>
              </a:rPr>
              <a:t>  Dept of CSE , NIT Warangal.</a:t>
            </a:r>
            <a:br>
              <a:rPr lang="en-IN" b="1" dirty="0" smtClean="0">
                <a:solidFill>
                  <a:srgbClr val="FFFF00"/>
                </a:solidFill>
              </a:rPr>
            </a:br>
            <a:r>
              <a:rPr lang="en-IN" b="1" dirty="0" smtClean="0">
                <a:solidFill>
                  <a:srgbClr val="FFFF00"/>
                </a:solidFill>
              </a:rPr>
              <a:t> 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3"/>
            <a:ext cx="6112895" cy="723138"/>
          </a:xfrm>
        </p:spPr>
        <p:txBody>
          <a:bodyPr/>
          <a:lstStyle/>
          <a:p>
            <a:r>
              <a:rPr lang="en-IN" u="sng" dirty="0" smtClean="0"/>
              <a:t>Results obtained:</a:t>
            </a:r>
            <a:endParaRPr lang="en-US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3"/>
          </p:nvPr>
        </p:nvGraphicFramePr>
        <p:xfrm>
          <a:off x="752475" y="2827338"/>
          <a:ext cx="10666412" cy="3708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05050"/>
                <a:gridCol w="2133600"/>
                <a:gridCol w="2924175"/>
                <a:gridCol w="3303587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No.</a:t>
                      </a:r>
                      <a:r>
                        <a:rPr lang="en-IN" baseline="0" dirty="0" smtClean="0"/>
                        <a:t> of Vertices(|V|)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No. of Edges (|E|)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 -1(No of </a:t>
                      </a:r>
                      <a:r>
                        <a:rPr lang="en-IN" dirty="0" err="1" smtClean="0"/>
                        <a:t>Colors</a:t>
                      </a:r>
                      <a:r>
                        <a:rPr lang="en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Output-2</a:t>
                      </a:r>
                      <a:r>
                        <a:rPr lang="en-IN" baseline="0" dirty="0" smtClean="0"/>
                        <a:t> (No of </a:t>
                      </a:r>
                      <a:r>
                        <a:rPr lang="en-IN" baseline="0" dirty="0" err="1" smtClean="0"/>
                        <a:t>Colors</a:t>
                      </a:r>
                      <a:r>
                        <a:rPr lang="en-IN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8675" y="1828800"/>
            <a:ext cx="1041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For  a Graph with G(V,E) with n=|V| ,where n&lt;=100; we have the following outputs:</a:t>
            </a:r>
            <a:br>
              <a:rPr lang="en-IN" dirty="0" smtClean="0"/>
            </a:br>
            <a:r>
              <a:rPr lang="en-IN" dirty="0" smtClean="0"/>
              <a:t>           1.Output-1 from the Online Graph Simulation Website : </a:t>
            </a:r>
            <a:r>
              <a:rPr lang="en-IN" u="sng" dirty="0" smtClean="0">
                <a:solidFill>
                  <a:srgbClr val="7030A0"/>
                </a:solidFill>
              </a:rPr>
              <a:t>graphsonline.ru</a:t>
            </a:r>
            <a:br>
              <a:rPr lang="en-IN" u="sng" dirty="0" smtClean="0">
                <a:solidFill>
                  <a:srgbClr val="7030A0"/>
                </a:solidFill>
              </a:rPr>
            </a:br>
            <a:r>
              <a:rPr lang="en-IN" dirty="0" smtClean="0"/>
              <a:t>           2.Output-2 from the  Greedy Heuristics Method</a:t>
            </a:r>
            <a:endParaRPr lang="en-US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69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3"/>
            <a:ext cx="6112895" cy="723138"/>
          </a:xfrm>
        </p:spPr>
        <p:txBody>
          <a:bodyPr/>
          <a:lstStyle/>
          <a:p>
            <a:r>
              <a:rPr lang="en-IN" u="sng" dirty="0" smtClean="0"/>
              <a:t>Results obtained:</a:t>
            </a:r>
            <a:endParaRPr lang="en-US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8675" y="1828800"/>
            <a:ext cx="1041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For  a Graph with G(V,E) with n=|V| ,where n&gt;100; we have the following outputs:</a:t>
            </a:r>
            <a:r>
              <a:rPr lang="en-IN" u="sng" dirty="0" smtClean="0">
                <a:solidFill>
                  <a:srgbClr val="7030A0"/>
                </a:solidFill>
              </a:rPr>
              <a:t/>
            </a:r>
            <a:br>
              <a:rPr lang="en-IN" u="sng" dirty="0" smtClean="0">
                <a:solidFill>
                  <a:srgbClr val="7030A0"/>
                </a:solidFill>
              </a:rPr>
            </a:br>
            <a:r>
              <a:rPr lang="en-IN" dirty="0" smtClean="0"/>
              <a:t>           1.Output from the  Greedy Heuristics Method and Divide and Conquer Strategy:</a:t>
            </a:r>
            <a:endParaRPr lang="en-US" u="sng" dirty="0">
              <a:solidFill>
                <a:srgbClr val="7030A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36600" y="2638425"/>
          <a:ext cx="10560051" cy="2865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520017"/>
                <a:gridCol w="3520017"/>
                <a:gridCol w="3520017"/>
              </a:tblGrid>
              <a:tr h="47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No.</a:t>
                      </a:r>
                      <a:r>
                        <a:rPr lang="en-IN" baseline="0" dirty="0" smtClean="0"/>
                        <a:t> of Vertices(|V|)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No.</a:t>
                      </a:r>
                      <a:r>
                        <a:rPr lang="en-IN" baseline="0" dirty="0" smtClean="0"/>
                        <a:t> of Edges (|E|)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No. of </a:t>
                      </a:r>
                      <a:r>
                        <a:rPr lang="en-IN" dirty="0" err="1" smtClean="0"/>
                        <a:t>Colors</a:t>
                      </a:r>
                      <a:r>
                        <a:rPr lang="en-IN" dirty="0" smtClean="0"/>
                        <a:t> (</a:t>
                      </a:r>
                      <a:r>
                        <a:rPr lang="en-IN" dirty="0" err="1" smtClean="0"/>
                        <a:t>OutPut</a:t>
                      </a:r>
                      <a:r>
                        <a:rPr lang="en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669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0" y="143637"/>
            <a:ext cx="11791739" cy="1362456"/>
          </a:xfrm>
        </p:spPr>
        <p:txBody>
          <a:bodyPr/>
          <a:lstStyle/>
          <a:p>
            <a:r>
              <a:rPr lang="en-US" u="sng" dirty="0" smtClean="0"/>
              <a:t>Why this algorithm?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060" y="1133007"/>
            <a:ext cx="11001375" cy="83099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The </a:t>
            </a:r>
            <a:r>
              <a:rPr lang="en-US" sz="1600" dirty="0" smtClean="0"/>
              <a:t>devised methods are evaluated using benchmark graphs and near optimal solution are obtained; and optimal solution is obtained for most of the graphs. The divide &amp; conquer strategy is performed well for most graphs compared to method 1.</a:t>
            </a:r>
            <a:endParaRPr lang="en-US" sz="1600" dirty="0">
              <a:latin typeface="Bahnschrift" pitchFamily="34" charset="0"/>
              <a:ea typeface="Cascadia Mono" pitchFamily="49" charset="0"/>
              <a:cs typeface="Cascadia Mono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52401" y="2066925"/>
            <a:ext cx="10944225" cy="426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9676" lvl="1" indent="-434838">
              <a:lnSpc>
                <a:spcPts val="5639"/>
              </a:lnSpc>
              <a:buAutoNum type="arabicPeriod"/>
            </a:pPr>
            <a:r>
              <a:rPr lang="en-US" sz="1600" dirty="0" smtClean="0">
                <a:solidFill>
                  <a:srgbClr val="1B1A1A"/>
                </a:solidFill>
                <a:latin typeface="Arial Rounded MT Bold" pitchFamily="34" charset="0"/>
                <a:ea typeface="Cascadia Mono" pitchFamily="49" charset="0"/>
                <a:cs typeface="Cascadia Mono" pitchFamily="49" charset="0"/>
              </a:rPr>
              <a:t>Leveraging innovative integration of divide and conquer strategy and greedy heuristics</a:t>
            </a:r>
          </a:p>
          <a:p>
            <a:pPr marL="869676" lvl="1" indent="-434838">
              <a:lnSpc>
                <a:spcPts val="5639"/>
              </a:lnSpc>
              <a:buAutoNum type="arabicPeriod"/>
            </a:pPr>
            <a:r>
              <a:rPr lang="en-US" sz="1600" dirty="0" smtClean="0">
                <a:solidFill>
                  <a:srgbClr val="1B1A1A"/>
                </a:solidFill>
                <a:latin typeface="Arial Rounded MT Bold" pitchFamily="34" charset="0"/>
                <a:ea typeface="Cascadia Mono" pitchFamily="49" charset="0"/>
                <a:cs typeface="Cascadia Mono" pitchFamily="49" charset="0"/>
              </a:rPr>
              <a:t>Aimed at efficient and accurate vertex coloring in graphs</a:t>
            </a:r>
          </a:p>
          <a:p>
            <a:pPr marL="869676" lvl="1" indent="-434838">
              <a:lnSpc>
                <a:spcPts val="5639"/>
              </a:lnSpc>
              <a:buAutoNum type="arabicPeriod"/>
            </a:pPr>
            <a:r>
              <a:rPr lang="en-US" sz="1600" dirty="0" smtClean="0">
                <a:solidFill>
                  <a:srgbClr val="1B1A1A"/>
                </a:solidFill>
                <a:latin typeface="Arial Rounded MT Bold" pitchFamily="34" charset="0"/>
                <a:ea typeface="Cascadia Mono" pitchFamily="49" charset="0"/>
                <a:cs typeface="Cascadia Mono" pitchFamily="49" charset="0"/>
              </a:rPr>
              <a:t>Specific focus on large or complex graphs</a:t>
            </a:r>
          </a:p>
          <a:p>
            <a:pPr marL="869676" lvl="1" indent="-434838">
              <a:lnSpc>
                <a:spcPts val="5639"/>
              </a:lnSpc>
              <a:buAutoNum type="arabicPeriod"/>
            </a:pPr>
            <a:r>
              <a:rPr lang="en-US" sz="1600" dirty="0" smtClean="0">
                <a:solidFill>
                  <a:srgbClr val="1B1A1A"/>
                </a:solidFill>
                <a:latin typeface="Arial Rounded MT Bold" pitchFamily="34" charset="0"/>
                <a:ea typeface="Cascadia Mono" pitchFamily="49" charset="0"/>
                <a:cs typeface="Cascadia Mono" pitchFamily="49" charset="0"/>
              </a:rPr>
              <a:t>Optimization of coloring process by minimizing conflicts and reducing the number of required colors</a:t>
            </a:r>
          </a:p>
          <a:p>
            <a:pPr marL="869676" lvl="1" indent="-434838">
              <a:lnSpc>
                <a:spcPts val="5639"/>
              </a:lnSpc>
              <a:buAutoNum type="arabicPeriod"/>
            </a:pPr>
            <a:r>
              <a:rPr lang="en-US" sz="1600" dirty="0" smtClean="0">
                <a:solidFill>
                  <a:srgbClr val="1B1A1A"/>
                </a:solidFill>
                <a:latin typeface="Arial Rounded MT Bold" pitchFamily="34" charset="0"/>
                <a:ea typeface="Cascadia Mono" pitchFamily="49" charset="0"/>
                <a:cs typeface="Cascadia Mono" pitchFamily="49" charset="0"/>
              </a:rPr>
              <a:t>Promise of enhanced scalability and effectiveness for diverse graph structures and characteristics</a:t>
            </a:r>
          </a:p>
          <a:p>
            <a:pPr>
              <a:lnSpc>
                <a:spcPts val="5639"/>
              </a:lnSpc>
            </a:pPr>
            <a:endParaRPr lang="en-US" sz="1600" dirty="0">
              <a:latin typeface="Arial Rounded MT Bold" pitchFamily="34" charset="0"/>
              <a:ea typeface="Cascadia Mono" pitchFamily="49" charset="0"/>
              <a:cs typeface="Cascadia Mono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0" y="143637"/>
            <a:ext cx="11791739" cy="1362456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Limitations and point of improvements?</a:t>
            </a:r>
            <a:endParaRPr lang="en-US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50" y="949308"/>
            <a:ext cx="11010899" cy="501675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u="sng" dirty="0" smtClean="0"/>
              <a:t>Sensitivity to Initial Partitioning</a:t>
            </a:r>
            <a:r>
              <a:rPr lang="en-US" sz="2000" u="sng" dirty="0" smtClean="0"/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algorithm's performance is highly reliant on the initial division of the graph, potentially       leading to suboptimal colorings if the subsets are unbalanced.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b="1" u="sng" dirty="0" smtClean="0"/>
              <a:t>Suboptimal Solutions in Worst Cases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In scenarios with high conflicts, the algorithm may produce colorings significantly deviating from the optimal solution, leading to inefficient results.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b="1" u="sng" dirty="0" smtClean="0"/>
              <a:t>Dependence on Graph Characteristics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The algorithm's effectiveness varies based on specific graph properties, impacting the quality of the produced colorings.</a:t>
            </a:r>
            <a:br>
              <a:rPr lang="en-US" sz="2000" dirty="0" smtClean="0"/>
            </a:b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b="1" u="sng" dirty="0" smtClean="0"/>
              <a:t>Scalability Concerns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Limited scalability for large graphs due to potential high time complexity, affecting its practical utility for extensive graph coloring tasks.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Bahnschrift" pitchFamily="34" charset="0"/>
              <a:ea typeface="Cascadia Mono" pitchFamily="49" charset="0"/>
              <a:cs typeface="Cascadia Mono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120" y="21825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1" y="143637"/>
            <a:ext cx="9389288" cy="1362456"/>
          </a:xfrm>
        </p:spPr>
        <p:txBody>
          <a:bodyPr/>
          <a:lstStyle/>
          <a:p>
            <a:r>
              <a:rPr lang="en-US" u="sng" dirty="0" smtClean="0"/>
              <a:t>PROBLEM STATEMENT:</a:t>
            </a:r>
            <a:r>
              <a:rPr lang="en-US" dirty="0" smtClean="0"/>
              <a:t>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699" y="1885949"/>
            <a:ext cx="102108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Vertex Set and Edge Set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Vertex set V(G) of a simple graph G is {v1, v2, …, </a:t>
            </a:r>
            <a:r>
              <a:rPr lang="en-US" sz="2800" dirty="0" err="1" smtClean="0"/>
              <a:t>vn</a:t>
            </a:r>
            <a:r>
              <a:rPr lang="en-US" sz="2800" dirty="0" smtClean="0"/>
              <a:t>}</a:t>
            </a:r>
          </a:p>
          <a:p>
            <a:pPr lvl="1"/>
            <a:r>
              <a:rPr lang="en-US" sz="2800" dirty="0" smtClean="0"/>
              <a:t>Edge set E(G) is {e1, e2, …, </a:t>
            </a:r>
            <a:r>
              <a:rPr lang="en-US" sz="2800" dirty="0" err="1" smtClean="0"/>
              <a:t>em</a:t>
            </a:r>
            <a:r>
              <a:rPr lang="en-US" sz="2800" dirty="0" smtClean="0"/>
              <a:t>}, with each edge </a:t>
            </a:r>
            <a:r>
              <a:rPr lang="en-US" sz="2800" dirty="0" err="1" smtClean="0"/>
              <a:t>ek</a:t>
            </a:r>
            <a:r>
              <a:rPr lang="en-US" sz="2800" dirty="0" smtClean="0"/>
              <a:t> mapped to a pair of disordered end vertices (</a:t>
            </a:r>
            <a:r>
              <a:rPr lang="en-US" sz="2800" dirty="0" err="1" smtClean="0"/>
              <a:t>vj</a:t>
            </a:r>
            <a:r>
              <a:rPr lang="en-US" sz="2800" dirty="0" smtClean="0"/>
              <a:t>, vi).</a:t>
            </a:r>
            <a:br>
              <a:rPr lang="en-US" sz="2800" dirty="0" smtClean="0"/>
            </a:b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Graph Coloring Problem (GCP)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Minimum number of colors required to color V(G) such that adjacent vertices are assigned different colors is denoted as χ(G) and referred to as the graph coloring problem (GCP).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04900" y="108585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COLORING PROBLEM</a:t>
            </a:r>
            <a:r>
              <a:rPr lang="en-IN" sz="3200" b="1" u="sng" dirty="0" smtClean="0"/>
              <a:t>:</a:t>
            </a:r>
            <a:endParaRPr lang="en-US" sz="3200" b="1" u="sng" dirty="0"/>
          </a:p>
        </p:txBody>
      </p:sp>
    </p:spTree>
    <p:extLst>
      <p:ext uri="{BB962C8B-B14F-4D97-AF65-F5344CB8AC3E}">
        <p14:creationId xmlns=""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896111"/>
            <a:ext cx="10314214" cy="837439"/>
          </a:xfrm>
        </p:spPr>
        <p:txBody>
          <a:bodyPr>
            <a:normAutofit/>
          </a:bodyPr>
          <a:lstStyle/>
          <a:p>
            <a:r>
              <a:rPr lang="en-IN" u="sng" dirty="0" smtClean="0"/>
              <a:t>Class of hardness:</a:t>
            </a:r>
            <a:endParaRPr lang="en-US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3948" y="1596509"/>
            <a:ext cx="1106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GCP is a NP-Hard Problem (Proof By Local Replacement Method)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2504866" y="2396609"/>
            <a:ext cx="3892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</a:rPr>
              <a:t>Independent Set Problem</a:t>
            </a:r>
            <a:endParaRPr lang="en-US" sz="2400" b="1" u="sng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63248" y="2406134"/>
            <a:ext cx="405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u="sng" dirty="0" smtClean="0">
                <a:solidFill>
                  <a:srgbClr val="00B0F0"/>
                </a:solidFill>
              </a:rPr>
              <a:t>Graph </a:t>
            </a:r>
            <a:r>
              <a:rPr lang="en-IN" sz="2400" b="1" u="sng" dirty="0" err="1" smtClean="0">
                <a:solidFill>
                  <a:srgbClr val="00B0F0"/>
                </a:solidFill>
              </a:rPr>
              <a:t>Coloring</a:t>
            </a:r>
            <a:r>
              <a:rPr lang="en-IN" sz="2400" b="1" u="sng" dirty="0" smtClean="0">
                <a:solidFill>
                  <a:srgbClr val="00B0F0"/>
                </a:solidFill>
              </a:rPr>
              <a:t> Problem</a:t>
            </a:r>
            <a:endParaRPr lang="en-US" sz="2400" b="1" u="sng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3175" y="29718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Dynamic S = {s1, s2, s3, s4, s5, s6, ..., </a:t>
            </a:r>
            <a:r>
              <a:rPr lang="en-US" sz="2000" dirty="0" err="1" smtClean="0">
                <a:solidFill>
                  <a:schemeClr val="bg1"/>
                </a:solidFill>
              </a:rPr>
              <a:t>sn</a:t>
            </a:r>
            <a:r>
              <a:rPr lang="en-US" sz="2000" dirty="0" smtClean="0">
                <a:solidFill>
                  <a:schemeClr val="bg1"/>
                </a:solidFill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24125" y="4029075"/>
            <a:ext cx="3752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Independent Subsets: S1 = {s1, s2, s9}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S2 = {s3, s4, s8}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S3 = {s14}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43699" y="2872084"/>
            <a:ext cx="35337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Graph Representation G: Consists of vertices V = {v1, v2, v3, ..., </a:t>
            </a:r>
            <a:r>
              <a:rPr lang="en-US" sz="2000" dirty="0" err="1" smtClean="0">
                <a:solidFill>
                  <a:schemeClr val="bg1"/>
                </a:solidFill>
              </a:rPr>
              <a:t>vn</a:t>
            </a:r>
            <a:r>
              <a:rPr lang="en-US" sz="2000" dirty="0" smtClean="0">
                <a:solidFill>
                  <a:schemeClr val="bg1"/>
                </a:solidFill>
              </a:rPr>
              <a:t>} 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Vertex Mapping: S1 maps to V1 = {v1, v2, v9} S2 maps to V2 = {v3, v4, v8} S3 maps to V3 = {v14}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5157791" y="4195763"/>
            <a:ext cx="2962273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5724525" y="5829299"/>
            <a:ext cx="1845183" cy="11430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0975" y="5616059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Si</a:t>
            </a:r>
            <a:endParaRPr lang="en-US" sz="3200" dirty="0">
              <a:latin typeface="Arial Black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08133" y="5635109"/>
            <a:ext cx="646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Vi</a:t>
            </a:r>
            <a:endParaRPr lang="en-US" sz="32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076" y="-304800"/>
            <a:ext cx="8162924" cy="2914651"/>
          </a:xfrm>
        </p:spPr>
        <p:txBody>
          <a:bodyPr>
            <a:normAutofit/>
          </a:bodyPr>
          <a:lstStyle/>
          <a:p>
            <a:r>
              <a:rPr lang="en-IN" u="sng" dirty="0" smtClean="0"/>
              <a:t>Proposed solution:</a:t>
            </a:r>
            <a:br>
              <a:rPr lang="en-IN" u="sng" dirty="0" smtClean="0"/>
            </a:br>
            <a:endParaRPr lang="en-US" u="sng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=""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06186C3A-548E-AD87-3029-9641235307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0" y="732747"/>
            <a:ext cx="4015358" cy="407680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279803" y="1367909"/>
            <a:ext cx="7178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Notions, variables, data structures and procedures: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4067176" y="2283588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Median degree μ</a:t>
            </a:r>
            <a:r>
              <a:rPr lang="en-US" b="1" baseline="-25000" dirty="0" smtClean="0"/>
              <a:t>½</a:t>
            </a:r>
            <a:r>
              <a:rPr lang="en-US" b="1" dirty="0" smtClean="0"/>
              <a:t>(G): </a:t>
            </a:r>
            <a:r>
              <a:rPr lang="en-US" dirty="0" smtClean="0"/>
              <a:t>The degree d(vi) of vi is the number of </a:t>
            </a:r>
            <a:r>
              <a:rPr lang="en-US" dirty="0" err="1" smtClean="0"/>
              <a:t>ej's</a:t>
            </a:r>
            <a:r>
              <a:rPr lang="en-US" dirty="0" smtClean="0"/>
              <a:t> incident onto vi.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</a:t>
            </a:r>
            <a:br>
              <a:rPr lang="en-US" dirty="0" smtClean="0"/>
            </a:br>
            <a:r>
              <a:rPr lang="en-US" b="1" dirty="0" err="1" smtClean="0"/>
              <a:t>mincolor</a:t>
            </a:r>
            <a:r>
              <a:rPr lang="en-US" b="1" dirty="0" smtClean="0"/>
              <a:t>:</a:t>
            </a:r>
            <a:r>
              <a:rPr lang="en-US" dirty="0" smtClean="0"/>
              <a:t> A variable to store a possible minimum integer value. </a:t>
            </a:r>
            <a:br>
              <a:rPr lang="en-US" dirty="0" smtClean="0"/>
            </a:br>
            <a:r>
              <a:rPr lang="en-US" b="1" dirty="0" smtClean="0"/>
              <a:t>color[]: </a:t>
            </a:r>
            <a:r>
              <a:rPr lang="en-US" dirty="0" smtClean="0"/>
              <a:t>color[</a:t>
            </a:r>
            <a:r>
              <a:rPr lang="en-US" dirty="0" err="1" smtClean="0"/>
              <a:t>i</a:t>
            </a:r>
            <a:r>
              <a:rPr lang="en-US" dirty="0" smtClean="0"/>
              <a:t>] will hold the color value of the </a:t>
            </a:r>
            <a:r>
              <a:rPr lang="en-US" dirty="0" err="1" smtClean="0"/>
              <a:t>ith</a:t>
            </a:r>
            <a:r>
              <a:rPr lang="en-US" dirty="0" smtClean="0"/>
              <a:t> vertex.</a:t>
            </a:r>
            <a:br>
              <a:rPr lang="en-US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SetGreedyColor</a:t>
            </a:r>
            <a:r>
              <a:rPr lang="en-US" b="1" dirty="0" smtClean="0"/>
              <a:t>(</a:t>
            </a:r>
            <a:r>
              <a:rPr lang="en-US" b="1" dirty="0" err="1" smtClean="0"/>
              <a:t>i</a:t>
            </a:r>
            <a:r>
              <a:rPr lang="en-US" dirty="0" smtClean="0"/>
              <a:t>): A procedure which sets a color to vertex </a:t>
            </a:r>
            <a:r>
              <a:rPr lang="en-US" dirty="0" err="1" smtClean="0"/>
              <a:t>i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b="1" dirty="0" smtClean="0"/>
              <a:t>Conflicting vertices:</a:t>
            </a:r>
            <a:r>
              <a:rPr lang="en-US" dirty="0" smtClean="0"/>
              <a:t> Two adjacent vertices </a:t>
            </a:r>
            <a:r>
              <a:rPr lang="en-US" dirty="0" err="1" smtClean="0"/>
              <a:t>i</a:t>
            </a:r>
            <a:r>
              <a:rPr lang="en-US" dirty="0" smtClean="0"/>
              <a:t> and j are said to be conflicting </a:t>
            </a:r>
            <a:r>
              <a:rPr lang="en-US" dirty="0" err="1" smtClean="0"/>
              <a:t>iff</a:t>
            </a:r>
            <a:r>
              <a:rPr lang="en-US" dirty="0" smtClean="0"/>
              <a:t> color[</a:t>
            </a:r>
            <a:r>
              <a:rPr lang="en-US" dirty="0" err="1" smtClean="0"/>
              <a:t>i</a:t>
            </a:r>
            <a:r>
              <a:rPr lang="en-US" dirty="0" smtClean="0"/>
              <a:t>] = color[j]. </a:t>
            </a:r>
            <a:br>
              <a:rPr lang="en-US" dirty="0" smtClean="0"/>
            </a:br>
            <a:r>
              <a:rPr lang="en-US" b="1" dirty="0" smtClean="0"/>
              <a:t>Conflict function f(G): </a:t>
            </a:r>
            <a:r>
              <a:rPr lang="en-US" dirty="0" smtClean="0"/>
              <a:t>This function assigns the total number of conflicting vertices in V(G). </a:t>
            </a:r>
            <a:br>
              <a:rPr lang="en-US" dirty="0" smtClean="0"/>
            </a:br>
            <a:r>
              <a:rPr lang="en-US" b="1" dirty="0" smtClean="0"/>
              <a:t>Split (S):</a:t>
            </a:r>
            <a:r>
              <a:rPr lang="en-US" dirty="0" smtClean="0"/>
              <a:t> Set S = {1, 2, 3, …, n} is split into two subsets </a:t>
            </a:r>
            <a:r>
              <a:rPr lang="en-US" dirty="0" err="1" smtClean="0"/>
              <a:t>Sl</a:t>
            </a:r>
            <a:r>
              <a:rPr lang="en-US" dirty="0" smtClean="0"/>
              <a:t> and </a:t>
            </a:r>
            <a:r>
              <a:rPr lang="en-US" dirty="0" err="1" smtClean="0"/>
              <a:t>Sr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6326" y="2767013"/>
            <a:ext cx="62484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46138" y="5809767"/>
            <a:ext cx="6226687" cy="7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1" y="143637"/>
            <a:ext cx="9389288" cy="1362456"/>
          </a:xfrm>
        </p:spPr>
        <p:txBody>
          <a:bodyPr/>
          <a:lstStyle/>
          <a:p>
            <a:r>
              <a:rPr lang="en-US" u="sng" dirty="0" smtClean="0"/>
              <a:t>M1:Greedy and heuristics:</a:t>
            </a:r>
            <a:r>
              <a:rPr lang="en-US" dirty="0" smtClean="0"/>
              <a:t>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550" y="919460"/>
            <a:ext cx="10553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The iterative method is a product of the evolution from the greedy design strategy with heuristics. It is initialized with </a:t>
            </a:r>
            <a:r>
              <a:rPr lang="en-US" sz="2400" b="1" dirty="0" err="1" smtClean="0"/>
              <a:t>mincolor</a:t>
            </a:r>
            <a:r>
              <a:rPr lang="en-US" sz="2400" b="1" dirty="0" smtClean="0"/>
              <a:t> as 3 and color[</a:t>
            </a:r>
            <a:r>
              <a:rPr lang="en-US" sz="2400" b="1" dirty="0" err="1" smtClean="0"/>
              <a:t>i</a:t>
            </a:r>
            <a:r>
              <a:rPr lang="en-US" sz="2400" b="1" dirty="0" smtClean="0"/>
              <a:t>] = 0 for 1 ≤ </a:t>
            </a:r>
            <a:r>
              <a:rPr lang="en-US" sz="2400" b="1" dirty="0" err="1" smtClean="0"/>
              <a:t>i</a:t>
            </a:r>
            <a:r>
              <a:rPr lang="en-US" sz="2400" b="1" dirty="0" smtClean="0"/>
              <a:t> ≤ n.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00024" y="2149461"/>
            <a:ext cx="11001375" cy="427809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Case 1: </a:t>
            </a:r>
            <a:r>
              <a:rPr lang="en-US" sz="1600" b="1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SetGreedyColor</a:t>
            </a:r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(</a:t>
            </a:r>
            <a:r>
              <a:rPr lang="en-US" sz="1600" b="1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)</a:t>
            </a:r>
            <a:endParaRPr lang="en-US" sz="1600" dirty="0" smtClean="0">
              <a:latin typeface="Bahnschrift" pitchFamily="34" charset="0"/>
              <a:ea typeface="Cascadia Mono" pitchFamily="49" charset="0"/>
              <a:cs typeface="Cascadia Mono" pitchFamily="49" charset="0"/>
            </a:endParaRPr>
          </a:p>
          <a:p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A heuristic procedure is executed on all vertices whose degree ≥</a:t>
            </a:r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μ</a:t>
            </a:r>
            <a:r>
              <a:rPr lang="en-US" sz="1600" b="1" baseline="-250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½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(G), employing a greedy approach as follows:</a:t>
            </a:r>
          </a:p>
          <a:p>
            <a:pPr lvl="1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Choose a vertex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such that color[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] = 0 and degree (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) ≥ </a:t>
            </a:r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μ</a:t>
            </a:r>
            <a:r>
              <a:rPr lang="en-US" sz="1600" b="1" baseline="-250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½</a:t>
            </a:r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(G).</a:t>
            </a:r>
          </a:p>
          <a:p>
            <a:pPr lvl="1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For j = 1 to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mincolor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:</a:t>
            </a:r>
          </a:p>
          <a:p>
            <a:pPr lvl="2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Boolean t = false;</a:t>
            </a:r>
          </a:p>
          <a:p>
            <a:pPr lvl="3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For k = 1 to n:</a:t>
            </a:r>
          </a:p>
          <a:p>
            <a:pPr lvl="4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If (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Aik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= 1), then:</a:t>
            </a:r>
          </a:p>
          <a:p>
            <a:pPr lvl="5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If (color[k] = = j), then t = false; break;</a:t>
            </a:r>
          </a:p>
          <a:p>
            <a:pPr lvl="5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Else t = true;</a:t>
            </a:r>
          </a:p>
          <a:p>
            <a:pPr lvl="3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If (t = true), then color[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] = j; break;</a:t>
            </a:r>
          </a:p>
          <a:p>
            <a:pPr lvl="1"/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Repeat Steps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and ii for other vertices whose degree ≥μ½ (G).</a:t>
            </a:r>
          </a:p>
          <a:p>
            <a:r>
              <a:rPr lang="en-US" sz="1600" b="1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Case 2:</a:t>
            </a:r>
            <a:endParaRPr lang="en-US" sz="1600" dirty="0" smtClean="0">
              <a:latin typeface="Bahnschrift" pitchFamily="34" charset="0"/>
              <a:ea typeface="Cascadia Mono" pitchFamily="49" charset="0"/>
              <a:cs typeface="Cascadia Mono" pitchFamily="49" charset="0"/>
            </a:endParaRPr>
          </a:p>
          <a:p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For all the vertices whose degree &lt;μ½ (G),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SetGreedyColor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(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) is invoked.</a:t>
            </a:r>
            <a:b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</a:b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Compute f(G). If f(G) ≠ 0, set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mincolor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=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mincolor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+ 1;</a:t>
            </a:r>
            <a:b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</a:b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repeat case 1 and case 2 until f(G) = 0. </a:t>
            </a:r>
            <a:b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</a:b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This greedy procedure assigns color[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] in [1,mincolor] for all 1 ≤ </a:t>
            </a:r>
            <a:r>
              <a:rPr lang="en-US" sz="1600" dirty="0" err="1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i</a:t>
            </a:r>
            <a:r>
              <a:rPr lang="en-US" sz="1600" dirty="0" smtClean="0">
                <a:latin typeface="Bahnschrift" pitchFamily="34" charset="0"/>
                <a:ea typeface="Cascadia Mono" pitchFamily="49" charset="0"/>
                <a:cs typeface="Cascadia Mono" pitchFamily="49" charset="0"/>
              </a:rPr>
              <a:t> ≤ n.</a:t>
            </a:r>
          </a:p>
          <a:p>
            <a:endParaRPr lang="en-US" sz="1600" dirty="0">
              <a:latin typeface="Bahnschrift" pitchFamily="34" charset="0"/>
              <a:ea typeface="Cascadia Mono" pitchFamily="49" charset="0"/>
              <a:cs typeface="Cascadia Mono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-1639032"/>
            <a:ext cx="6343650" cy="2668463"/>
          </a:xfrm>
        </p:spPr>
        <p:txBody>
          <a:bodyPr>
            <a:normAutofit/>
          </a:bodyPr>
          <a:lstStyle/>
          <a:p>
            <a:r>
              <a:rPr lang="en-IN" sz="3200" u="sng" dirty="0" smtClean="0"/>
              <a:t>Flow chart</a:t>
            </a:r>
            <a:endParaRPr lang="en-ZA" sz="3200" u="sng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5275" y="0"/>
            <a:ext cx="7943849" cy="659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2211"/>
            <a:ext cx="10314214" cy="837439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M2: divide and conquer strategy</a:t>
            </a:r>
            <a:endParaRPr lang="en-US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43000" y="909935"/>
            <a:ext cx="1036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This iterative method is evolved by applying the divide &amp; conquer strategy in method 1; by initializing </a:t>
            </a:r>
            <a:r>
              <a:rPr lang="en-US" sz="2400" dirty="0" err="1" smtClean="0"/>
              <a:t>mincolor</a:t>
            </a:r>
            <a:r>
              <a:rPr lang="en-US" sz="2400" dirty="0" smtClean="0"/>
              <a:t> as 3 and color[</a:t>
            </a:r>
            <a:r>
              <a:rPr lang="en-US" sz="2400" dirty="0" err="1" smtClean="0"/>
              <a:t>i</a:t>
            </a:r>
            <a:r>
              <a:rPr lang="en-US" sz="2400" dirty="0" smtClean="0"/>
              <a:t>] = 0 for 1 ≤ </a:t>
            </a:r>
            <a:r>
              <a:rPr lang="en-US" sz="2400" dirty="0" err="1" smtClean="0"/>
              <a:t>i</a:t>
            </a:r>
            <a:r>
              <a:rPr lang="en-US" sz="2400" dirty="0" smtClean="0"/>
              <a:t> ≤ n.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219199" y="1943099"/>
            <a:ext cx="10610851" cy="369331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Call Split(V(G)) to partition V(G) into 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 and 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If n &gt; 100:</a:t>
            </a:r>
          </a:p>
          <a:p>
            <a:r>
              <a:rPr lang="en-US" dirty="0" smtClean="0">
                <a:latin typeface="Bahnschrift" pitchFamily="34" charset="0"/>
              </a:rPr>
              <a:t>     - Call Split(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(G)) to partition 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 into </a:t>
            </a:r>
            <a:r>
              <a:rPr lang="en-US" dirty="0" err="1" smtClean="0">
                <a:latin typeface="Bahnschrift" pitchFamily="34" charset="0"/>
              </a:rPr>
              <a:t>Vll</a:t>
            </a:r>
            <a:r>
              <a:rPr lang="en-US" dirty="0" smtClean="0">
                <a:latin typeface="Bahnschrift" pitchFamily="34" charset="0"/>
              </a:rPr>
              <a:t>(G) and </a:t>
            </a:r>
            <a:r>
              <a:rPr lang="en-US" dirty="0" err="1" smtClean="0">
                <a:latin typeface="Bahnschrift" pitchFamily="34" charset="0"/>
              </a:rPr>
              <a:t>Vlr</a:t>
            </a:r>
            <a:r>
              <a:rPr lang="en-US" dirty="0" smtClean="0">
                <a:latin typeface="Bahnschrift" pitchFamily="34" charset="0"/>
              </a:rPr>
              <a:t>(G).</a:t>
            </a:r>
          </a:p>
          <a:p>
            <a:r>
              <a:rPr lang="en-US" dirty="0" smtClean="0">
                <a:latin typeface="Bahnschrift" pitchFamily="34" charset="0"/>
              </a:rPr>
              <a:t>     - Call Split(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(G)) to partition 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 into </a:t>
            </a:r>
            <a:r>
              <a:rPr lang="en-US" dirty="0" err="1" smtClean="0">
                <a:latin typeface="Bahnschrift" pitchFamily="34" charset="0"/>
              </a:rPr>
              <a:t>Vrl</a:t>
            </a:r>
            <a:r>
              <a:rPr lang="en-US" dirty="0" smtClean="0">
                <a:latin typeface="Bahnschrift" pitchFamily="34" charset="0"/>
              </a:rPr>
              <a:t>(G) and </a:t>
            </a:r>
            <a:r>
              <a:rPr lang="en-US" dirty="0" err="1" smtClean="0">
                <a:latin typeface="Bahnschrift" pitchFamily="34" charset="0"/>
              </a:rPr>
              <a:t>Vrr</a:t>
            </a:r>
            <a:r>
              <a:rPr lang="en-US" dirty="0" smtClean="0">
                <a:latin typeface="Bahnschrift" pitchFamily="34" charset="0"/>
              </a:rPr>
              <a:t>(G).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Calculate the number of conflicting edges from 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 to 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 and</a:t>
            </a:r>
          </a:p>
          <a:p>
            <a:r>
              <a:rPr lang="en-US" dirty="0" smtClean="0">
                <a:latin typeface="Bahnschrift" pitchFamily="34" charset="0"/>
              </a:rPr>
              <a:t>      from 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 to 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Resolve (</a:t>
            </a:r>
            <a:r>
              <a:rPr lang="en-US" dirty="0" err="1" smtClean="0">
                <a:latin typeface="Bahnschrift" pitchFamily="34" charset="0"/>
              </a:rPr>
              <a:t>Vl</a:t>
            </a:r>
            <a:r>
              <a:rPr lang="en-US" dirty="0" smtClean="0">
                <a:latin typeface="Bahnschrift" pitchFamily="34" charset="0"/>
              </a:rPr>
              <a:t>(G), </a:t>
            </a:r>
            <a:r>
              <a:rPr lang="en-US" dirty="0" err="1" smtClean="0">
                <a:latin typeface="Bahnschrift" pitchFamily="34" charset="0"/>
              </a:rPr>
              <a:t>Vr</a:t>
            </a:r>
            <a:r>
              <a:rPr lang="en-US" dirty="0" smtClean="0">
                <a:latin typeface="Bahnschrift" pitchFamily="34" charset="0"/>
              </a:rPr>
              <a:t>(G)) and (</a:t>
            </a:r>
            <a:r>
              <a:rPr lang="en-US" dirty="0" err="1" smtClean="0">
                <a:latin typeface="Bahnschrift" pitchFamily="34" charset="0"/>
              </a:rPr>
              <a:t>Vlr</a:t>
            </a:r>
            <a:r>
              <a:rPr lang="en-US" dirty="0" smtClean="0">
                <a:latin typeface="Bahnschrift" pitchFamily="34" charset="0"/>
              </a:rPr>
              <a:t>(G), </a:t>
            </a:r>
            <a:r>
              <a:rPr lang="en-US" dirty="0" err="1" smtClean="0">
                <a:latin typeface="Bahnschrift" pitchFamily="34" charset="0"/>
              </a:rPr>
              <a:t>Vrr</a:t>
            </a:r>
            <a:r>
              <a:rPr lang="en-US" dirty="0" smtClean="0">
                <a:latin typeface="Bahnschrift" pitchFamily="34" charset="0"/>
              </a:rPr>
              <a:t>(G)) in concurrence using method 1, </a:t>
            </a:r>
            <a:br>
              <a:rPr lang="en-US" dirty="0" smtClean="0">
                <a:latin typeface="Bahnschrift" pitchFamily="34" charset="0"/>
              </a:rPr>
            </a:br>
            <a:r>
              <a:rPr lang="en-US" dirty="0" smtClean="0">
                <a:latin typeface="Bahnschrift" pitchFamily="34" charset="0"/>
              </a:rPr>
              <a:t>     addressing the subset with more conflicting edges first.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Bahnschrift" pitchFamily="34" charset="0"/>
              </a:rPr>
              <a:t>Compute f(G). </a:t>
            </a:r>
            <a:br>
              <a:rPr lang="en-US" dirty="0" smtClean="0">
                <a:latin typeface="Bahnschrift" pitchFamily="34" charset="0"/>
              </a:rPr>
            </a:br>
            <a:r>
              <a:rPr lang="en-US" dirty="0" smtClean="0">
                <a:latin typeface="Bahnschrift" pitchFamily="34" charset="0"/>
              </a:rPr>
              <a:t>    If f(G) ≠ 0 or color[</a:t>
            </a:r>
            <a:r>
              <a:rPr lang="en-US" dirty="0" err="1" smtClean="0">
                <a:latin typeface="Bahnschrift" pitchFamily="34" charset="0"/>
              </a:rPr>
              <a:t>i</a:t>
            </a:r>
            <a:r>
              <a:rPr lang="en-US" dirty="0" smtClean="0">
                <a:latin typeface="Bahnschrift" pitchFamily="34" charset="0"/>
              </a:rPr>
              <a:t>] &gt; </a:t>
            </a:r>
            <a:r>
              <a:rPr lang="en-US" dirty="0" err="1" smtClean="0">
                <a:latin typeface="Bahnschrift" pitchFamily="34" charset="0"/>
              </a:rPr>
              <a:t>mincolor</a:t>
            </a:r>
            <a:r>
              <a:rPr lang="en-US" dirty="0" smtClean="0">
                <a:latin typeface="Bahnschrift" pitchFamily="34" charset="0"/>
              </a:rPr>
              <a:t> for all </a:t>
            </a:r>
            <a:r>
              <a:rPr lang="en-US" dirty="0" err="1" smtClean="0">
                <a:latin typeface="Bahnschrift" pitchFamily="34" charset="0"/>
              </a:rPr>
              <a:t>i</a:t>
            </a:r>
            <a:r>
              <a:rPr lang="en-US" dirty="0" smtClean="0">
                <a:latin typeface="Bahnschrift" pitchFamily="34" charset="0"/>
              </a:rPr>
              <a:t> in [1, n], </a:t>
            </a:r>
            <a:br>
              <a:rPr lang="en-US" dirty="0" smtClean="0">
                <a:latin typeface="Bahnschrift" pitchFamily="34" charset="0"/>
              </a:rPr>
            </a:br>
            <a:r>
              <a:rPr lang="en-US" dirty="0" smtClean="0">
                <a:latin typeface="Bahnschrift" pitchFamily="34" charset="0"/>
              </a:rPr>
              <a:t>           set </a:t>
            </a:r>
            <a:r>
              <a:rPr lang="en-US" dirty="0" err="1" smtClean="0">
                <a:latin typeface="Bahnschrift" pitchFamily="34" charset="0"/>
              </a:rPr>
              <a:t>mincolor</a:t>
            </a:r>
            <a:r>
              <a:rPr lang="en-US" dirty="0" smtClean="0">
                <a:latin typeface="Bahnschrift" pitchFamily="34" charset="0"/>
              </a:rPr>
              <a:t> = </a:t>
            </a:r>
            <a:r>
              <a:rPr lang="en-US" dirty="0" err="1" smtClean="0">
                <a:latin typeface="Bahnschrift" pitchFamily="34" charset="0"/>
              </a:rPr>
              <a:t>mincolor</a:t>
            </a:r>
            <a:r>
              <a:rPr lang="en-US" dirty="0" smtClean="0">
                <a:latin typeface="Bahnschrift" pitchFamily="34" charset="0"/>
              </a:rPr>
              <a:t> + 1 </a:t>
            </a:r>
            <a:br>
              <a:rPr lang="en-US" dirty="0" smtClean="0">
                <a:latin typeface="Bahnschrift" pitchFamily="34" charset="0"/>
              </a:rPr>
            </a:br>
            <a:r>
              <a:rPr lang="en-US" dirty="0" smtClean="0">
                <a:latin typeface="Bahnschrift" pitchFamily="34" charset="0"/>
              </a:rPr>
              <a:t>   and repeat steps 3 and 4 until f(G) = 0.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1761289"/>
            <a:ext cx="6743700" cy="2668463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Flowchart</a:t>
            </a:r>
            <a:endParaRPr lang="en-ZA" sz="3200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7138" y="0"/>
            <a:ext cx="8253412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64" y="0"/>
            <a:ext cx="8700135" cy="2039341"/>
          </a:xfrm>
        </p:spPr>
        <p:txBody>
          <a:bodyPr/>
          <a:lstStyle/>
          <a:p>
            <a:r>
              <a:rPr lang="en-IN" u="sng" dirty="0" smtClean="0">
                <a:latin typeface="Cascadia Mono" pitchFamily="49" charset="0"/>
                <a:ea typeface="Cascadia Mono" pitchFamily="49" charset="0"/>
                <a:cs typeface="Cascadia Mono" pitchFamily="49" charset="0"/>
              </a:rPr>
              <a:t>TIME COMPLEXITY ANALYSIS:</a:t>
            </a:r>
            <a:endParaRPr lang="en-US" u="sng" dirty="0">
              <a:latin typeface="Cascadia Mono" pitchFamily="49" charset="0"/>
              <a:ea typeface="Cascadia Mono" pitchFamily="49" charset="0"/>
              <a:cs typeface="Cascadia Mono" pitchFamily="49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5151" y="866775"/>
            <a:ext cx="87385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Best Case Time Complexity: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The best-case scenario occurs when the graph can be evenly divided into subsets with balanced colors and minimal conflicts, resulting in a time complexity closer to O(V log V) 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This arises when the recursive division efficiently balances the subsets, leading to a more efficient coloring process with minimal conflict resolution needs</a:t>
            </a:r>
            <a:r>
              <a:rPr lang="en-US" dirty="0" smtClean="0"/>
              <a:t>.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Worst Case Time Complexity</a:t>
            </a:r>
            <a:r>
              <a:rPr lang="en-US" b="1" dirty="0" smtClean="0"/>
              <a:t>:</a:t>
            </a:r>
          </a:p>
          <a:p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The worst-case scenario occurs when the graph divisions lead to unbalanced subsets with high conflict resolution needs, resulting in a time complexity approaching O(V^2) </a:t>
            </a:r>
            <a:r>
              <a:rPr lang="en-US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This worst-case complexity emerges when the graph division strategy and conflict resolution mechanisms require extensive adjustments and re-coloring to resolve conflicts, leading to a significantly higher time complexity.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87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853</Words>
  <Application>Microsoft Office PowerPoint</Application>
  <PresentationFormat>Custom</PresentationFormat>
  <Paragraphs>171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New Approximation Algorithm for Graph Coloring problem</vt:lpstr>
      <vt:lpstr>PROBLEM STATEMENT:​</vt:lpstr>
      <vt:lpstr>Class of hardness:</vt:lpstr>
      <vt:lpstr>Proposed solution: </vt:lpstr>
      <vt:lpstr>M1:Greedy and heuristics:​</vt:lpstr>
      <vt:lpstr>Flow chart</vt:lpstr>
      <vt:lpstr>M2: divide and conquer strategy</vt:lpstr>
      <vt:lpstr>Flowchart</vt:lpstr>
      <vt:lpstr>TIME COMPLEXITY ANALYSIS:</vt:lpstr>
      <vt:lpstr>Results obtained:</vt:lpstr>
      <vt:lpstr>Results obtained:</vt:lpstr>
      <vt:lpstr>Why this algorithm?</vt:lpstr>
      <vt:lpstr>Limitations and point of improvements?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2023-12-19T13:11:42Z</dcterms:created>
  <dcterms:modified xsi:type="dcterms:W3CDTF">2024-04-12T09:39:44Z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